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12"/>
  </p:notesMasterIdLst>
  <p:handoutMasterIdLst>
    <p:handoutMasterId r:id="rId13"/>
  </p:handoutMasterIdLst>
  <p:sldIdLst>
    <p:sldId id="266" r:id="rId3"/>
    <p:sldId id="270" r:id="rId4"/>
    <p:sldId id="271" r:id="rId5"/>
    <p:sldId id="272" r:id="rId6"/>
    <p:sldId id="273" r:id="rId7"/>
    <p:sldId id="275" r:id="rId8"/>
    <p:sldId id="274" r:id="rId9"/>
    <p:sldId id="277" r:id="rId10"/>
    <p:sldId id="27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-336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-283710"/>
            <a:ext cx="9029700" cy="1325563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Now: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0" y="509699"/>
            <a:ext cx="7416801" cy="5467804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Take out your study guide</a:t>
            </a:r>
          </a:p>
          <a:p>
            <a:pPr lvl="1"/>
            <a:r>
              <a:rPr lang="en-US" dirty="0"/>
              <a:t>Cross out the following terms on your study guide </a:t>
            </a:r>
          </a:p>
          <a:p>
            <a:pPr lvl="2"/>
            <a:r>
              <a:rPr lang="en-US" dirty="0"/>
              <a:t>Platelet</a:t>
            </a:r>
          </a:p>
          <a:p>
            <a:pPr lvl="2"/>
            <a:r>
              <a:rPr lang="en-US" dirty="0"/>
              <a:t>Plasma</a:t>
            </a:r>
          </a:p>
          <a:p>
            <a:pPr lvl="2"/>
            <a:r>
              <a:rPr lang="en-US" dirty="0" smtClean="0"/>
              <a:t>Lysozyme</a:t>
            </a:r>
            <a:endParaRPr lang="en-US" dirty="0"/>
          </a:p>
          <a:p>
            <a:pPr lvl="2"/>
            <a:r>
              <a:rPr lang="en-US" dirty="0"/>
              <a:t>Somatic Nervous System</a:t>
            </a:r>
          </a:p>
          <a:p>
            <a:pPr lvl="2"/>
            <a:r>
              <a:rPr lang="en-US" dirty="0"/>
              <a:t>Autonomic Nervous System</a:t>
            </a:r>
          </a:p>
          <a:p>
            <a:pPr lvl="2"/>
            <a:r>
              <a:rPr lang="en-US" dirty="0"/>
              <a:t>Parasympathetic Nervous System</a:t>
            </a:r>
          </a:p>
          <a:p>
            <a:pPr lvl="2"/>
            <a:r>
              <a:rPr lang="en-US" dirty="0"/>
              <a:t>Sympathetic Nervous System</a:t>
            </a:r>
          </a:p>
          <a:p>
            <a:pPr lvl="2"/>
            <a:r>
              <a:rPr lang="en-US" dirty="0"/>
              <a:t>Neurotransmitter and synapse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Note that you must be able to label – dendrites, axon, axon terminal, and myelin sheath.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Be able to label 4 </a:t>
            </a:r>
            <a:r>
              <a:rPr lang="en-US" dirty="0" smtClean="0">
                <a:solidFill>
                  <a:srgbClr val="7030A0"/>
                </a:solidFill>
              </a:rPr>
              <a:t>glands and identify functions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US" dirty="0">
                <a:solidFill>
                  <a:srgbClr val="7030A0"/>
                </a:solidFill>
              </a:rPr>
              <a:t>Pituitary, thyroid, pancreas, adrenal glands</a:t>
            </a:r>
          </a:p>
          <a:p>
            <a:pPr lvl="2"/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7011725" y="1779754"/>
            <a:ext cx="4754880" cy="4351338"/>
          </a:xfrm>
        </p:spPr>
        <p:txBody>
          <a:bodyPr>
            <a:normAutofit/>
          </a:bodyPr>
          <a:lstStyle/>
          <a:p>
            <a:r>
              <a:rPr lang="en-US" dirty="0"/>
              <a:t>When you </a:t>
            </a:r>
            <a:r>
              <a:rPr lang="en-US" dirty="0" smtClean="0"/>
              <a:t>finish, </a:t>
            </a:r>
            <a:r>
              <a:rPr lang="en-US" dirty="0"/>
              <a:t>show me your study guide and I will give you your lab.</a:t>
            </a:r>
          </a:p>
          <a:p>
            <a:pPr lvl="1"/>
            <a:r>
              <a:rPr lang="en-US" dirty="0"/>
              <a:t>Review your lab.</a:t>
            </a:r>
          </a:p>
          <a:p>
            <a:pPr lvl="1"/>
            <a:r>
              <a:rPr lang="en-US" dirty="0"/>
              <a:t>Identify area that needs most work.  </a:t>
            </a:r>
          </a:p>
          <a:p>
            <a:pPr lvl="1"/>
            <a:r>
              <a:rPr lang="en-US" dirty="0" smtClean="0"/>
              <a:t>Highlight or annotate problem </a:t>
            </a:r>
            <a:r>
              <a:rPr lang="en-US" dirty="0"/>
              <a:t>words &amp; </a:t>
            </a:r>
            <a:r>
              <a:rPr lang="en-US" dirty="0" smtClean="0"/>
              <a:t>sentences.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Labs Problem areas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Forgot to mention control group and variables that should be controlled (location, etc..)</a:t>
            </a:r>
          </a:p>
          <a:p>
            <a:r>
              <a:rPr lang="en-US" dirty="0"/>
              <a:t>Record qualitative data (color, smell, appearance, etc..)</a:t>
            </a:r>
          </a:p>
        </p:txBody>
      </p:sp>
    </p:spTree>
    <p:extLst>
      <p:ext uri="{BB962C8B-B14F-4D97-AF65-F5344CB8AC3E}">
        <p14:creationId xmlns:p14="http://schemas.microsoft.com/office/powerpoint/2010/main" val="151202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on Conclusion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Refute or Support Hypothesis with Specific Data – Great job!!</a:t>
            </a:r>
          </a:p>
          <a:p>
            <a:r>
              <a:rPr lang="en-US" dirty="0"/>
              <a:t>Validity of experiment?</a:t>
            </a:r>
          </a:p>
          <a:p>
            <a:pPr lvl="1"/>
            <a:r>
              <a:rPr lang="en-US" dirty="0"/>
              <a:t>Identify errors in procedure (spilling, not </a:t>
            </a:r>
            <a:r>
              <a:rPr lang="en-US" dirty="0" smtClean="0"/>
              <a:t>inverting test tubes)</a:t>
            </a:r>
            <a:endParaRPr lang="en-US" dirty="0"/>
          </a:p>
          <a:p>
            <a:pPr lvl="1"/>
            <a:r>
              <a:rPr lang="en-US" dirty="0"/>
              <a:t>Identify procedures that could contribute to lack of validity</a:t>
            </a:r>
          </a:p>
          <a:p>
            <a:pPr lvl="2"/>
            <a:r>
              <a:rPr lang="en-US" dirty="0"/>
              <a:t>Not having enough trials</a:t>
            </a:r>
          </a:p>
          <a:p>
            <a:pPr lvl="2"/>
            <a:r>
              <a:rPr lang="en-US" dirty="0"/>
              <a:t>Not keeping variables constant</a:t>
            </a:r>
          </a:p>
          <a:p>
            <a:pPr lvl="1"/>
            <a:r>
              <a:rPr lang="en-US" dirty="0"/>
              <a:t>Analyze the effect of those issues with validity to your data</a:t>
            </a:r>
          </a:p>
          <a:p>
            <a:pPr lvl="2"/>
            <a:r>
              <a:rPr lang="en-US" dirty="0"/>
              <a:t>If you spilled some of the molasses, what could happen to the amount of CO2 production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If  did not keep interfering variables constant, what does that mean about your results?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15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9642" y="1489075"/>
            <a:ext cx="5036820" cy="641350"/>
          </a:xfrm>
        </p:spPr>
        <p:txBody>
          <a:bodyPr>
            <a:normAutofit fontScale="25000" lnSpcReduction="20000"/>
          </a:bodyPr>
          <a:lstStyle/>
          <a:p>
            <a:endParaRPr lang="en-US" b="1" dirty="0"/>
          </a:p>
          <a:p>
            <a:endParaRPr lang="en-US" b="1" dirty="0"/>
          </a:p>
          <a:p>
            <a:r>
              <a:rPr lang="en-US" sz="9600" b="1" dirty="0"/>
              <a:t>Suggestions for </a:t>
            </a:r>
            <a:r>
              <a:rPr lang="en-US" sz="9600" b="1" dirty="0" smtClean="0"/>
              <a:t>improvement</a:t>
            </a:r>
            <a:endParaRPr lang="en-US" sz="9600" b="1" dirty="0"/>
          </a:p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More trials</a:t>
            </a:r>
          </a:p>
          <a:p>
            <a:r>
              <a:rPr lang="en-US" dirty="0"/>
              <a:t>Collect data carefully</a:t>
            </a:r>
          </a:p>
          <a:p>
            <a:r>
              <a:rPr lang="en-US" dirty="0"/>
              <a:t>Don’t spill</a:t>
            </a:r>
          </a:p>
          <a:p>
            <a:r>
              <a:rPr lang="en-US" dirty="0"/>
              <a:t>Keep interfering variables constant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17638"/>
            <a:ext cx="4754880" cy="641350"/>
          </a:xfrm>
        </p:spPr>
        <p:txBody>
          <a:bodyPr>
            <a:normAutofit/>
          </a:bodyPr>
          <a:lstStyle/>
          <a:p>
            <a:r>
              <a:rPr lang="en-US" b="1" dirty="0"/>
              <a:t>Ideas for future Investigations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Different variables tested </a:t>
            </a:r>
          </a:p>
          <a:p>
            <a:pPr marL="0" indent="0">
              <a:buNone/>
            </a:pPr>
            <a:r>
              <a:rPr lang="en-US" dirty="0"/>
              <a:t>Different “levels” of variables</a:t>
            </a:r>
          </a:p>
          <a:p>
            <a:pPr marL="0" indent="0">
              <a:buNone/>
            </a:pPr>
            <a:r>
              <a:rPr lang="en-US" dirty="0"/>
              <a:t>	pH of 6 instead of 5?</a:t>
            </a:r>
          </a:p>
          <a:p>
            <a:pPr marL="0" indent="0">
              <a:buNone/>
            </a:pPr>
            <a:r>
              <a:rPr lang="en-US" dirty="0"/>
              <a:t>	Temperature of 30 instead of 	23?</a:t>
            </a:r>
          </a:p>
          <a:p>
            <a:pPr marL="0" indent="0">
              <a:buNone/>
            </a:pPr>
            <a:r>
              <a:rPr lang="en-US" dirty="0"/>
              <a:t>Recording different dependent variables?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Perform different experiment but examining same question</a:t>
            </a:r>
          </a:p>
        </p:txBody>
      </p:sp>
    </p:spTree>
    <p:extLst>
      <p:ext uri="{BB962C8B-B14F-4D97-AF65-F5344CB8AC3E}">
        <p14:creationId xmlns:p14="http://schemas.microsoft.com/office/powerpoint/2010/main" val="138101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 to the Real World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Think about the “context” of your experiment</a:t>
            </a:r>
          </a:p>
          <a:p>
            <a:pPr lvl="1"/>
            <a:r>
              <a:rPr lang="en-US" sz="3200" dirty="0"/>
              <a:t>If you are conducting an experiment on yeast populations and you just finished a unit on population growth, how could you relate this to the real world?  Make it </a:t>
            </a:r>
            <a:r>
              <a:rPr lang="en-US" sz="3200" u="sng" dirty="0"/>
              <a:t>real</a:t>
            </a:r>
            <a:r>
              <a:rPr lang="en-US" sz="3200" dirty="0"/>
              <a:t> with respect to the content…..</a:t>
            </a:r>
          </a:p>
          <a:p>
            <a:pPr lvl="2"/>
            <a:r>
              <a:rPr lang="en-US" sz="2800" dirty="0"/>
              <a:t>i.e., no bread, pizza, or alcohol </a:t>
            </a:r>
            <a:r>
              <a:rPr lang="en-US" sz="2800" dirty="0" smtClean="0"/>
              <a:t>connections</a:t>
            </a:r>
          </a:p>
          <a:p>
            <a:pPr lvl="2"/>
            <a:r>
              <a:rPr lang="en-US" sz="2800" dirty="0" smtClean="0"/>
              <a:t>E.g., connect to limiting factors of populations, how does food supply or temperature affect populations – does your experiment support or refute evidence in natural world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425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dirty="0" smtClean="0"/>
              <a:t>1.  Write </a:t>
            </a:r>
            <a:r>
              <a:rPr lang="en-US" sz="3200" dirty="0"/>
              <a:t>two new goals for your conclusion on your next (AND FINAL) lab </a:t>
            </a:r>
            <a:r>
              <a:rPr lang="en-US" sz="3200" dirty="0" smtClean="0"/>
              <a:t>report.</a:t>
            </a:r>
          </a:p>
          <a:p>
            <a:pPr marL="274320" lvl="1" indent="0">
              <a:buNone/>
            </a:pPr>
            <a:r>
              <a:rPr lang="en-US" dirty="0" smtClean="0"/>
              <a:t>-  </a:t>
            </a:r>
            <a:r>
              <a:rPr lang="en-US" dirty="0" smtClean="0"/>
              <a:t>Be </a:t>
            </a:r>
            <a:r>
              <a:rPr lang="en-US" dirty="0"/>
              <a:t>specific!  Identify a specific steps you will take to meet the “meeting expectations” of the conclusion portion of your rubric.   </a:t>
            </a:r>
          </a:p>
          <a:p>
            <a:pPr marL="0" indent="0">
              <a:buNone/>
            </a:pPr>
            <a:r>
              <a:rPr lang="en-US" sz="3200" dirty="0" smtClean="0"/>
              <a:t>2.  Select </a:t>
            </a:r>
            <a:r>
              <a:rPr lang="en-US" sz="3200" dirty="0"/>
              <a:t>one other area of your report that you need to improve.</a:t>
            </a:r>
          </a:p>
          <a:p>
            <a:pPr lvl="1"/>
            <a:r>
              <a:rPr lang="en-US" sz="2800" dirty="0"/>
              <a:t>Be specific!  Identify specific steps you will take to </a:t>
            </a:r>
            <a:r>
              <a:rPr lang="en-US" sz="2800" dirty="0" smtClean="0"/>
              <a:t>achieve the </a:t>
            </a:r>
            <a:r>
              <a:rPr lang="en-US" sz="2800" dirty="0"/>
              <a:t>“meeting expectations” of that portion of the rubric. </a:t>
            </a:r>
          </a:p>
        </p:txBody>
      </p:sp>
    </p:spTree>
    <p:extLst>
      <p:ext uri="{BB962C8B-B14F-4D97-AF65-F5344CB8AC3E}">
        <p14:creationId xmlns:p14="http://schemas.microsoft.com/office/powerpoint/2010/main" val="2523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successes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Good job developing hypotheses!</a:t>
            </a:r>
          </a:p>
          <a:p>
            <a:r>
              <a:rPr lang="en-US" dirty="0"/>
              <a:t>Getting better at connecting hypotheses to concepts</a:t>
            </a:r>
          </a:p>
          <a:p>
            <a:endParaRPr lang="en-US" dirty="0"/>
          </a:p>
          <a:p>
            <a:r>
              <a:rPr lang="en-US" dirty="0"/>
              <a:t>Results</a:t>
            </a:r>
          </a:p>
          <a:p>
            <a:pPr lvl="1"/>
            <a:r>
              <a:rPr lang="en-US" dirty="0"/>
              <a:t>Graphs/Tables are looking good!</a:t>
            </a:r>
          </a:p>
          <a:p>
            <a:pPr lvl="2"/>
            <a:r>
              <a:rPr lang="en-US" dirty="0"/>
              <a:t>Keep practicing excel</a:t>
            </a:r>
          </a:p>
        </p:txBody>
      </p:sp>
    </p:spTree>
    <p:extLst>
      <p:ext uri="{BB962C8B-B14F-4D97-AF65-F5344CB8AC3E}">
        <p14:creationId xmlns:p14="http://schemas.microsoft.com/office/powerpoint/2010/main" val="146518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Brain!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37"/>
          <a:stretch/>
        </p:blipFill>
        <p:spPr bwMode="auto">
          <a:xfrm>
            <a:off x="6044060" y="828222"/>
            <a:ext cx="5310193" cy="2742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117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Observing Nervous System Responses Lab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Take the next 10 minutes to read through the procedure.  Highlight and annotate specific steps you will need to carefully follow to complete the procedure successfully.</a:t>
            </a:r>
          </a:p>
          <a:p>
            <a:endParaRPr lang="en-US" dirty="0"/>
          </a:p>
          <a:p>
            <a:r>
              <a:rPr lang="en-US" dirty="0"/>
              <a:t>Develop your hypothesis – make your own – don’t work with your partner on this.  Your hypothesis must be approved by me prior to conducting the lab.</a:t>
            </a:r>
          </a:p>
          <a:p>
            <a:endParaRPr lang="en-US" dirty="0"/>
          </a:p>
          <a:p>
            <a:r>
              <a:rPr lang="en-US" dirty="0"/>
              <a:t>Homework for Tonight:  Completed hypothesis and pre-lab questions including preparing a data table.  </a:t>
            </a:r>
          </a:p>
        </p:txBody>
      </p:sp>
    </p:spTree>
    <p:extLst>
      <p:ext uri="{BB962C8B-B14F-4D97-AF65-F5344CB8AC3E}">
        <p14:creationId xmlns:p14="http://schemas.microsoft.com/office/powerpoint/2010/main" val="105900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A1AFEDE-5CAF-4D05-AC35-0F55C5366E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538</Words>
  <Application>Microsoft Office PowerPoint</Application>
  <PresentationFormat>Custom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Do Now:</vt:lpstr>
      <vt:lpstr>Labs Problem areas</vt:lpstr>
      <vt:lpstr>Focus on Conclusion</vt:lpstr>
      <vt:lpstr>Conclusion</vt:lpstr>
      <vt:lpstr>Relate to the Real World</vt:lpstr>
      <vt:lpstr>Activity!</vt:lpstr>
      <vt:lpstr>Lab successes</vt:lpstr>
      <vt:lpstr>The Brain!</vt:lpstr>
      <vt:lpstr>Observing Nervous System Responses Lab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2016-05-08T20:15:05Z</dcterms:created>
  <dcterms:modified xsi:type="dcterms:W3CDTF">2016-05-09T20:09:18Z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TC034605089991</vt:lpwstr>
  </property>
</Properties>
</file>